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79" r:id="rId8"/>
    <p:sldId id="265" r:id="rId9"/>
    <p:sldId id="280" r:id="rId10"/>
    <p:sldId id="266" r:id="rId11"/>
    <p:sldId id="281" r:id="rId12"/>
    <p:sldId id="267" r:id="rId13"/>
    <p:sldId id="282" r:id="rId14"/>
    <p:sldId id="268" r:id="rId15"/>
    <p:sldId id="283" r:id="rId16"/>
    <p:sldId id="269" r:id="rId17"/>
    <p:sldId id="287" r:id="rId18"/>
    <p:sldId id="270" r:id="rId19"/>
    <p:sldId id="284" r:id="rId20"/>
    <p:sldId id="271" r:id="rId21"/>
    <p:sldId id="285" r:id="rId22"/>
    <p:sldId id="272" r:id="rId23"/>
    <p:sldId id="286" r:id="rId24"/>
    <p:sldId id="288" r:id="rId25"/>
    <p:sldId id="289" r:id="rId26"/>
    <p:sldId id="273" r:id="rId27"/>
    <p:sldId id="274" r:id="rId28"/>
    <p:sldId id="276" r:id="rId29"/>
    <p:sldId id="275" r:id="rId30"/>
    <p:sldId id="290" r:id="rId31"/>
    <p:sldId id="277" r:id="rId32"/>
    <p:sldId id="27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87" d="100"/>
          <a:sy n="87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deetec.mec.gov.br/images/stories/pdf/eixo_ctrl_proc_indust/tec_autom_ind/ensaios_mec/161012_ens_mec_an_fal.pdf" TargetMode="External"/><Relationship Id="rId2" Type="http://schemas.openxmlformats.org/officeDocument/2006/relationships/hyperlink" Target="https://pt.slideshare.net/alexleal3720/aula-1-ensaios-mecnicos-e-end-introdu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mm.com.br/portal/material_didatico/6537-a-curva-tensao-deformacao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ENSAIOS MECÂNICOS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40760" cy="210941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Por:</a:t>
            </a:r>
          </a:p>
          <a:p>
            <a:r>
              <a:rPr lang="pt-BR" dirty="0" smtClean="0"/>
              <a:t>Henrique Maccari</a:t>
            </a:r>
            <a:br>
              <a:rPr lang="pt-BR" dirty="0" smtClean="0"/>
            </a:br>
            <a:r>
              <a:rPr lang="pt-BR" dirty="0" smtClean="0"/>
              <a:t>Thiago Pessoa</a:t>
            </a:r>
          </a:p>
          <a:p>
            <a:r>
              <a:rPr lang="pt-BR" dirty="0" smtClean="0"/>
              <a:t>UFSC – Introdução à Engenharia Mecânica</a:t>
            </a:r>
          </a:p>
          <a:p>
            <a:r>
              <a:rPr lang="pt-BR" sz="1800" dirty="0" smtClean="0"/>
              <a:t>2017-1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648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996952"/>
            <a:ext cx="7745505" cy="3129210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A Compressão é semelhante à Tração, a diferença é que as forças convergem, de modo a comprimir o corpo de prova, </a:t>
            </a:r>
            <a:r>
              <a:rPr lang="pt-BR" dirty="0" smtClean="0"/>
              <a:t>“amassando“ </a:t>
            </a:r>
            <a:r>
              <a:rPr lang="pt-BR" dirty="0" smtClean="0"/>
              <a:t>ele. Mede-se as mesmas propriedades da Tração.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Compressão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002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Compressão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72458"/>
            <a:ext cx="3456384" cy="2933479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540843" y="2672458"/>
            <a:ext cx="3907832" cy="29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0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3068960"/>
            <a:ext cx="7745505" cy="3057202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O Ensaio de Dureza busca medir a resistência </a:t>
            </a:r>
            <a:r>
              <a:rPr lang="pt-BR" dirty="0" smtClean="0"/>
              <a:t>a </a:t>
            </a:r>
            <a:r>
              <a:rPr lang="pt-BR" dirty="0" smtClean="0"/>
              <a:t>rupturas e a penetração. Já a Microdureza é utilizada para verificar a propriedades dos micro constituintes dos materiais.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Dureza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90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Dureza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19632" y="2672458"/>
            <a:ext cx="3680360" cy="3011685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672458"/>
            <a:ext cx="3095096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19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3212976"/>
            <a:ext cx="7745505" cy="2913186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O ensaio de Fadiga é utilizado para medir a resistência dos materiais a certos esforços repetitivos</a:t>
            </a:r>
            <a:r>
              <a:rPr lang="pt-BR" dirty="0"/>
              <a:t> </a:t>
            </a:r>
            <a:r>
              <a:rPr lang="pt-BR" dirty="0" smtClean="0"/>
              <a:t>e em ciclos, de modo a perturbar continuamente o corpo de prova.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Fadiga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903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Fadiga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83155"/>
            <a:ext cx="3803650" cy="2990290"/>
          </a:xfrm>
          <a:prstGeom prst="rect">
            <a:avLst/>
          </a:prstGeom>
        </p:spPr>
      </p:pic>
      <p:pic>
        <p:nvPicPr>
          <p:cNvPr id="3" name="Espaço Reservado para Conteúdo 2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553322" y="2683155"/>
            <a:ext cx="3891431" cy="29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8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tx2"/>
              </a:buClr>
              <a:buFont typeface="Arial" pitchFamily="34" charset="0"/>
              <a:buChar char="•"/>
            </a:pPr>
            <a:r>
              <a:rPr lang="pt-BR" sz="4000" dirty="0" smtClean="0"/>
              <a:t>Inspeção Visual</a:t>
            </a:r>
          </a:p>
          <a:p>
            <a:pPr algn="ctr">
              <a:buClr>
                <a:schemeClr val="tx2"/>
              </a:buClr>
              <a:buFont typeface="Arial" pitchFamily="34" charset="0"/>
              <a:buChar char="•"/>
            </a:pPr>
            <a:r>
              <a:rPr lang="pt-BR" sz="4000" dirty="0" smtClean="0"/>
              <a:t>Ultrassom</a:t>
            </a:r>
          </a:p>
          <a:p>
            <a:pPr algn="ctr">
              <a:buClr>
                <a:schemeClr val="tx2"/>
              </a:buClr>
              <a:buFont typeface="Arial" pitchFamily="34" charset="0"/>
              <a:buChar char="•"/>
            </a:pPr>
            <a:r>
              <a:rPr lang="pt-BR" sz="4000" dirty="0" smtClean="0"/>
              <a:t>Líquidos Penetrantes</a:t>
            </a:r>
          </a:p>
          <a:p>
            <a:pPr algn="ctr">
              <a:buClr>
                <a:schemeClr val="tx2"/>
              </a:buClr>
              <a:buFont typeface="Arial" pitchFamily="34" charset="0"/>
              <a:buChar char="•"/>
            </a:pPr>
            <a:r>
              <a:rPr lang="pt-BR" sz="4000" dirty="0" smtClean="0"/>
              <a:t>Radiografia</a:t>
            </a:r>
            <a:r>
              <a:rPr lang="pt-BR" sz="4000" dirty="0"/>
              <a:t> </a:t>
            </a:r>
            <a:r>
              <a:rPr lang="pt-BR" sz="4000" dirty="0" smtClean="0"/>
              <a:t>Industrial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Ensaios </a:t>
            </a:r>
            <a:r>
              <a:rPr lang="pt-BR" dirty="0"/>
              <a:t>N</a:t>
            </a:r>
            <a:r>
              <a:rPr lang="pt-BR" dirty="0" smtClean="0"/>
              <a:t>ão Destrutivos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522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b="1" dirty="0"/>
              <a:t>• Descontinuidades </a:t>
            </a:r>
            <a:r>
              <a:rPr lang="pt-BR" dirty="0"/>
              <a:t>– </a:t>
            </a:r>
            <a:r>
              <a:rPr lang="pt-BR" dirty="0" smtClean="0"/>
              <a:t>são vazios que ocorrem internamente na estrutura do material.</a:t>
            </a:r>
            <a:endParaRPr lang="pt-BR" dirty="0"/>
          </a:p>
          <a:p>
            <a:pPr algn="just"/>
            <a:endParaRPr lang="pt-BR" dirty="0"/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b="1" dirty="0"/>
              <a:t>• Defeitos </a:t>
            </a:r>
            <a:r>
              <a:rPr lang="pt-BR" dirty="0"/>
              <a:t>– </a:t>
            </a:r>
            <a:r>
              <a:rPr lang="pt-BR" dirty="0" smtClean="0"/>
              <a:t>quando os vazios citados, não são apenas internos, eles </a:t>
            </a:r>
            <a:r>
              <a:rPr lang="pt-BR" dirty="0" smtClean="0"/>
              <a:t>“afloram“ </a:t>
            </a:r>
            <a:r>
              <a:rPr lang="pt-BR" dirty="0" smtClean="0"/>
              <a:t>para a superfície, entrando em contato com o meio externo.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Falhas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973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3140968"/>
            <a:ext cx="7745505" cy="2985194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A Inspeção Visual necessita de um profissional muito bem treinado, para poder observar e inspecionar, utilizando os olhos, as falhas contidas nas peças.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Inspeção Visual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1297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Inspeção Visual</a:t>
            </a:r>
            <a:endParaRPr lang="pt-BR" dirty="0"/>
          </a:p>
        </p:txBody>
      </p:sp>
      <p:pic>
        <p:nvPicPr>
          <p:cNvPr id="1026" name="Picture 2" descr="Resultado de imagem para Inspeção visual não destrutivo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0" y="2607401"/>
            <a:ext cx="3803650" cy="31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nspeção visual não destrutivo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607401"/>
            <a:ext cx="3656729" cy="31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01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800" dirty="0"/>
              <a:t>São vários processos </a:t>
            </a:r>
            <a:r>
              <a:rPr lang="pt-BR" sz="2800" dirty="0" smtClean="0"/>
              <a:t>(Ensaios Mecânicos);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800" dirty="0" smtClean="0"/>
              <a:t>Como são feitos;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800" dirty="0" smtClean="0"/>
              <a:t>Corpo de prova;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800" dirty="0" smtClean="0"/>
              <a:t>Suas finalidades;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800" dirty="0" smtClean="0"/>
              <a:t>Tipos de Ensaios;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800" dirty="0" smtClean="0"/>
              <a:t>Normas Técnicas.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8291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3284984"/>
            <a:ext cx="7745505" cy="2841178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O Ultrassom é um equipamento que permite a observação de vazamentos internos por emissão de ondas, através de um transdutor, de modo a captar o eco das ondas emitidas.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Ultrassom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483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Ultrassom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" y="2751932"/>
            <a:ext cx="3803650" cy="2852737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32" y="2751932"/>
            <a:ext cx="3863821" cy="2852737"/>
          </a:xfrm>
        </p:spPr>
      </p:pic>
    </p:spTree>
    <p:extLst>
      <p:ext uri="{BB962C8B-B14F-4D97-AF65-F5344CB8AC3E}">
        <p14:creationId xmlns:p14="http://schemas.microsoft.com/office/powerpoint/2010/main" val="2934659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3429000"/>
            <a:ext cx="7745505" cy="2697162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Consiste na aplicação de um Líquido Penetrante na superfície do material ensaiado, que irá preencher possíveis rachaduras. Após isso, será usado um revelador para observar essas falhas.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Líquidos Penetrantes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165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Líquidos Penetrantes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4" y="2132856"/>
            <a:ext cx="7509874" cy="4518256"/>
          </a:xfrm>
        </p:spPr>
      </p:pic>
    </p:spTree>
    <p:extLst>
      <p:ext uri="{BB962C8B-B14F-4D97-AF65-F5344CB8AC3E}">
        <p14:creationId xmlns:p14="http://schemas.microsoft.com/office/powerpoint/2010/main" val="531219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99247" y="3140968"/>
            <a:ext cx="7745505" cy="2985194"/>
          </a:xfrm>
        </p:spPr>
        <p:txBody>
          <a:bodyPr/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A Radiografia Industrial permite a observação de falhas, através de um filme, após incidir Raios X ou Raios </a:t>
            </a:r>
            <a:r>
              <a:rPr lang="el-GR" dirty="0" smtClean="0"/>
              <a:t>γ</a:t>
            </a:r>
            <a:r>
              <a:rPr lang="pt-BR" dirty="0"/>
              <a:t> </a:t>
            </a:r>
            <a:r>
              <a:rPr lang="pt-BR" dirty="0" smtClean="0"/>
              <a:t>em uma peça que se deseja observar. É o ensaio </a:t>
            </a:r>
            <a:r>
              <a:rPr lang="pt-BR" dirty="0" smtClean="0"/>
              <a:t>mais </a:t>
            </a:r>
            <a:r>
              <a:rPr lang="pt-BR" dirty="0" smtClean="0"/>
              <a:t>perigo para o profissional.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Radiografia Industrial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958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89" y="2204864"/>
            <a:ext cx="5976664" cy="4409533"/>
          </a:xfr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Radiografia Industrial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6371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Ensaios Mecânicos na UFSC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9" y="1988841"/>
            <a:ext cx="3162881" cy="2372160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40390"/>
            <a:ext cx="3178236" cy="2270612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1"/>
            <a:ext cx="3162880" cy="237216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61" y="4540390"/>
            <a:ext cx="3173151" cy="22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Ensaios Mecânicos na UFSC</a:t>
            </a: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3094112" cy="2320584"/>
          </a:xfrm>
        </p:spPr>
      </p:pic>
      <p:pic>
        <p:nvPicPr>
          <p:cNvPr id="11" name="Espaço Reservado para Conteúdo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19414"/>
            <a:ext cx="3096344" cy="2322258"/>
          </a:xfr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17" y="1988840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7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Compreender as propriedades mecânicas dos materiais, como suas propriedades são medidas e o que elas </a:t>
            </a:r>
            <a:r>
              <a:rPr lang="pt-BR" dirty="0" smtClean="0"/>
              <a:t>representam.</a:t>
            </a:r>
          </a:p>
          <a:p>
            <a:pPr lvl="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C</a:t>
            </a:r>
            <a:r>
              <a:rPr lang="pt-BR" dirty="0" smtClean="0"/>
              <a:t>omprovar </a:t>
            </a:r>
            <a:r>
              <a:rPr lang="pt-BR" dirty="0"/>
              <a:t>a qualidade de uma peça e para poder confrontar com o que determinam as normas de fabricação e serviço</a:t>
            </a:r>
            <a:r>
              <a:rPr lang="pt-BR" dirty="0" smtClean="0"/>
              <a:t>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Achar falhas que venham futuramente a causar acidentes de </a:t>
            </a:r>
            <a:r>
              <a:rPr lang="pt-BR" dirty="0" smtClean="0"/>
              <a:t>trabalho.</a:t>
            </a:r>
          </a:p>
          <a:p>
            <a:pPr lvl="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Poder aperfeiçoar uma peça </a:t>
            </a:r>
            <a:r>
              <a:rPr lang="pt-BR" dirty="0" smtClean="0"/>
              <a:t>com outro material.</a:t>
            </a:r>
            <a:endParaRPr lang="pt-BR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/>
          </a:p>
          <a:p>
            <a:pPr lvl="0">
              <a:buClr>
                <a:schemeClr val="tx1">
                  <a:lumMod val="50000"/>
                  <a:lumOff val="50000"/>
                </a:schemeClr>
              </a:buClr>
            </a:pPr>
            <a:endParaRPr lang="pt-BR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para a Engenharia Mecânica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082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Em um projeto de engenharia, seja ele de grande ou pequeno porte, é de suma importância o conhecimento do comportamento do material empregado no projeto, isto é, suas propriedades mecânicas, em diversas condições de uso</a:t>
            </a:r>
            <a:r>
              <a:rPr lang="pt-BR" dirty="0" smtClean="0"/>
              <a:t>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Através dos ensaios podemos verificar se os materiais apresentam as propriedades que os tornarão adequados ao seu </a:t>
            </a:r>
            <a:r>
              <a:rPr lang="pt-BR" dirty="0" smtClean="0"/>
              <a:t>uso.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Importância para a Engenharia Mecânica</a:t>
            </a:r>
          </a:p>
        </p:txBody>
      </p:sp>
    </p:spTree>
    <p:extLst>
      <p:ext uri="{BB962C8B-B14F-4D97-AF65-F5344CB8AC3E}">
        <p14:creationId xmlns:p14="http://schemas.microsoft.com/office/powerpoint/2010/main" val="3920466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máquinas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1103" y="2729600"/>
            <a:ext cx="3803650" cy="2534181"/>
          </a:xfrm>
          <a:prstGeom prst="rect">
            <a:avLst/>
          </a:prstGeom>
        </p:spPr>
      </p:pic>
      <p:pic>
        <p:nvPicPr>
          <p:cNvPr id="7" name="Espaço Reservado para Conteúdo 6" descr="Imagem relacionada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0" y="2734354"/>
            <a:ext cx="3803650" cy="2529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18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Mecânica dos Sólidos A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dirty="0" smtClean="0"/>
              <a:t>     (5128 - 3ªfase)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 smtClean="0"/>
              <a:t>Mecânica </a:t>
            </a:r>
            <a:r>
              <a:rPr lang="pt-BR" dirty="0"/>
              <a:t>dos </a:t>
            </a:r>
            <a:r>
              <a:rPr lang="pt-BR" dirty="0" smtClean="0"/>
              <a:t>Sólidos B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dirty="0" smtClean="0"/>
              <a:t>     (5138 – 4ªfase)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Laboratório em </a:t>
            </a:r>
            <a:r>
              <a:rPr lang="pt-BR" dirty="0" smtClean="0"/>
              <a:t>Propriedades Mecânicas 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dirty="0" smtClean="0"/>
              <a:t>     (</a:t>
            </a:r>
            <a:r>
              <a:rPr lang="pt-BR" dirty="0"/>
              <a:t>5110 - 5ªfase)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Matérias relacionadas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783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Clr>
                <a:schemeClr val="tx2"/>
              </a:buClr>
            </a:pPr>
            <a:r>
              <a:rPr lang="pt-BR" sz="1800" u="sng" dirty="0">
                <a:solidFill>
                  <a:schemeClr val="tx1"/>
                </a:solidFill>
                <a:hlinkClick r:id="rId2"/>
              </a:rPr>
              <a:t>https://pt.slideshare.net/alexleal3720/aula-1-ensaios-mecnicos-e-end-introduo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endParaRPr lang="pt-BR" sz="1800" dirty="0" smtClean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r>
              <a:rPr lang="pt-BR" sz="1800" u="sng" dirty="0">
                <a:solidFill>
                  <a:schemeClr val="tx1"/>
                </a:solidFill>
                <a:hlinkClick r:id="rId3"/>
              </a:rPr>
              <a:t>http://redeetec.mec.gov.br/images/stories/pdf/eixo_ctrl_proc_indust/tec_autom_ind/ensaios_mec/161012_ens_mec_an_fal.pdf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chemeClr val="tx2"/>
              </a:buClr>
            </a:pPr>
            <a:r>
              <a:rPr lang="pt-BR" sz="1800" u="sng" dirty="0">
                <a:solidFill>
                  <a:schemeClr val="tx1"/>
                </a:solidFill>
                <a:hlinkClick r:id="rId4"/>
              </a:rPr>
              <a:t>http://www.cimm.com.br/portal/material_didatico/6537-a-curva-tensao-deformacao#.WPa1wdLyvIV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endParaRPr lang="pt-BR" sz="1800" dirty="0" smtClean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05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Por:</a:t>
            </a:r>
          </a:p>
          <a:p>
            <a:pPr marL="0" indent="0" algn="ctr">
              <a:buNone/>
            </a:pPr>
            <a:r>
              <a:rPr lang="pt-BR" sz="2800" dirty="0" smtClean="0"/>
              <a:t>Henrique Maccari</a:t>
            </a:r>
          </a:p>
          <a:p>
            <a:pPr marL="0" indent="0" algn="ctr">
              <a:buNone/>
            </a:pPr>
            <a:r>
              <a:rPr lang="pt-BR" sz="2800" dirty="0" smtClean="0"/>
              <a:t>Thiago Pessoa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Obrigado pela atenção!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ENSAIOS MECÂNICOS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03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máquinas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91168" y="2852936"/>
            <a:ext cx="3977151" cy="2556942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3842399" cy="25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4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pt-BR" sz="4000" dirty="0" smtClean="0"/>
              <a:t>Tração</a:t>
            </a: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pt-BR" sz="4000" dirty="0" smtClean="0"/>
              <a:t>Dobramento</a:t>
            </a: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pt-BR" sz="4000" dirty="0" smtClean="0"/>
              <a:t>Compressão</a:t>
            </a:r>
            <a:endParaRPr lang="pt-BR" sz="4000" dirty="0"/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pt-BR" sz="4000" dirty="0" smtClean="0"/>
              <a:t>Dureza</a:t>
            </a: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pt-BR" sz="4000" dirty="0" smtClean="0"/>
              <a:t>Fadiga</a:t>
            </a:r>
            <a:endParaRPr lang="pt-BR" sz="4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Ensaios Destrutivos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257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 smtClean="0"/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dirty="0" smtClean="0"/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A Tração consiste basicamente em tracionar um corpo de prova, de modo a estudar as propriedades elásticas do corpo, a medida que aumentam-se as forças exercidas no material ensaiado.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7941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Tração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924944"/>
            <a:ext cx="4104455" cy="2787154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06257" y="2924944"/>
            <a:ext cx="4260364" cy="27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6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/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dirty="0" smtClean="0"/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dirty="0"/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dirty="0"/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dirty="0"/>
              <a:t>O Dobramento consiste na aplicação de uma força perpendicular ao corpo de prova (geralmente no seu centro). De modo a observar a capacidade de resistência e maleabilidade do material estudado.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Dobramento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120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Dobramento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95848"/>
            <a:ext cx="4200603" cy="2801982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95848"/>
            <a:ext cx="3732659" cy="28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8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2561</TotalTime>
  <Words>602</Words>
  <Application>Microsoft Office PowerPoint</Application>
  <PresentationFormat>Apresentação na tela (4:3)</PresentationFormat>
  <Paragraphs>94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Book Antiqua</vt:lpstr>
      <vt:lpstr>Times New Roman</vt:lpstr>
      <vt:lpstr>Wingdings</vt:lpstr>
      <vt:lpstr>Capa Dura</vt:lpstr>
      <vt:lpstr>ENSAIOS MECÂNICOS</vt:lpstr>
      <vt:lpstr>O que são</vt:lpstr>
      <vt:lpstr>Algumas máquinas</vt:lpstr>
      <vt:lpstr>Algumas máquinas</vt:lpstr>
      <vt:lpstr>Ensaios Destrutivos</vt:lpstr>
      <vt:lpstr>Tração</vt:lpstr>
      <vt:lpstr>Tração</vt:lpstr>
      <vt:lpstr>Dobramento</vt:lpstr>
      <vt:lpstr>Dobramento </vt:lpstr>
      <vt:lpstr>Compressão</vt:lpstr>
      <vt:lpstr> Compressão </vt:lpstr>
      <vt:lpstr>Dureza</vt:lpstr>
      <vt:lpstr>Dureza</vt:lpstr>
      <vt:lpstr>Fadiga</vt:lpstr>
      <vt:lpstr>Fadiga</vt:lpstr>
      <vt:lpstr>Ensaios Não Destrutivos</vt:lpstr>
      <vt:lpstr>Falhas</vt:lpstr>
      <vt:lpstr>Inspeção Visual</vt:lpstr>
      <vt:lpstr>Inspeção Visual</vt:lpstr>
      <vt:lpstr>Ultrassom</vt:lpstr>
      <vt:lpstr>Ultrassom</vt:lpstr>
      <vt:lpstr>Líquidos Penetrantes</vt:lpstr>
      <vt:lpstr>Líquidos Penetrantes</vt:lpstr>
      <vt:lpstr>Radiografia Industrial</vt:lpstr>
      <vt:lpstr>Radiografia Industrial</vt:lpstr>
      <vt:lpstr>Ensaios Mecânicos na UFSC</vt:lpstr>
      <vt:lpstr>Ensaios Mecânicos na UFSC</vt:lpstr>
      <vt:lpstr>Importância para a Engenharia Mecânica</vt:lpstr>
      <vt:lpstr>Importância para a Engenharia Mecânica</vt:lpstr>
      <vt:lpstr>Matérias relacionadas</vt:lpstr>
      <vt:lpstr>Referências Bibliográficas</vt:lpstr>
      <vt:lpstr>ENSAIOS MECÂNICOS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ENSAIOS MECÂNICOS</dc:title>
  <dc:creator>Windows</dc:creator>
  <cp:lastModifiedBy>Nepet</cp:lastModifiedBy>
  <cp:revision>58</cp:revision>
  <dcterms:created xsi:type="dcterms:W3CDTF">2017-04-12T01:25:31Z</dcterms:created>
  <dcterms:modified xsi:type="dcterms:W3CDTF">2017-05-23T12:31:33Z</dcterms:modified>
</cp:coreProperties>
</file>